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2A76EC-DF19-4ADC-9E5F-F88F0C8524B1}" type="datetimeFigureOut">
              <a:rPr lang="en-US" smtClean="0"/>
              <a:t>5/19/2016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046B8C-61A7-4C9C-A8FC-EEBDB8CBEDEF}" type="slidenum">
              <a:rPr lang="en-US" smtClean="0"/>
              <a:t>‹#›</a:t>
            </a:fld>
            <a:endParaRPr lang="en-US"/>
          </a:p>
        </p:txBody>
      </p:sp>
    </p:spTree>
    <p:extLst>
      <p:ext uri="{BB962C8B-B14F-4D97-AF65-F5344CB8AC3E}">
        <p14:creationId xmlns:p14="http://schemas.microsoft.com/office/powerpoint/2010/main" val="152141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046B8C-61A7-4C9C-A8FC-EEBDB8CBEDEF}" type="slidenum">
              <a:rPr lang="en-US" smtClean="0"/>
              <a:t>3</a:t>
            </a:fld>
            <a:endParaRPr lang="en-US"/>
          </a:p>
        </p:txBody>
      </p:sp>
    </p:spTree>
    <p:extLst>
      <p:ext uri="{BB962C8B-B14F-4D97-AF65-F5344CB8AC3E}">
        <p14:creationId xmlns:p14="http://schemas.microsoft.com/office/powerpoint/2010/main" val="15867620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793B215-B741-48C4-B0CB-68C8C2AAA220}" type="datetime1">
              <a:rPr lang="en-US" smtClean="0"/>
              <a:t>5/19/2016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C22A340-A3FB-4056-B738-38EC5156196A}" type="datetime1">
              <a:rPr lang="en-US" smtClean="0"/>
              <a:t>5/19/2016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D8F520A-B101-4C2B-96B0-02922AA636CA}" type="datetime1">
              <a:rPr lang="en-US" smtClean="0"/>
              <a:t>5/19/2016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9AAB501-196E-4829-8A81-743CAEFCF087}" type="datetime1">
              <a:rPr lang="en-US" smtClean="0"/>
              <a:t>5/19/2016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87BB7EF-A962-4F33-84D8-C2343B1CBCD5}" type="datetime1">
              <a:rPr lang="en-US" smtClean="0"/>
              <a:t>5/19/2016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DB143D6-575B-4317-A0C1-BEB14A7934A5}" type="datetime1">
              <a:rPr lang="en-US" smtClean="0"/>
              <a:t>5/19/2016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35C4FC6-06B3-4ED1-9137-3E66768CC2CA}" type="datetime1">
              <a:rPr lang="en-US" smtClean="0"/>
              <a:t>5/19/2016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231295E-34A9-4970-B743-15393FB20BCF}" type="datetime1">
              <a:rPr lang="en-US" smtClean="0"/>
              <a:t>5/19/2016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BC83AC2-661D-4FC2-801F-E27211223CBC}" type="datetime1">
              <a:rPr lang="en-US" smtClean="0"/>
              <a:t>5/19/2016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A2A0C43-D15F-4E14-9DBB-8B8657A0DEFB}" type="datetime1">
              <a:rPr lang="en-US" smtClean="0"/>
              <a:t>5/19/2016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4FE195F-ACA1-4748-AEDF-1716A8891067}" type="datetime1">
              <a:rPr lang="en-US" smtClean="0"/>
              <a:t>5/19/2016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CE6F163-DD59-4467-B431-3B493459ACA3}" type="datetime1">
              <a:rPr lang="en-US" smtClean="0"/>
              <a:t>5/19/2016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en.wikipedia.org/wiki/CBBC_Channel" TargetMode="External"/><Relationship Id="rId3" Type="http://schemas.openxmlformats.org/officeDocument/2006/relationships/hyperlink" Target="https://en.wikipedia.org/wiki/BBC_Two" TargetMode="External"/><Relationship Id="rId7" Type="http://schemas.openxmlformats.org/officeDocument/2006/relationships/hyperlink" Target="https://en.wikipedia.org/wiki/BBC_Parliament" TargetMode="External"/><Relationship Id="rId2" Type="http://schemas.openxmlformats.org/officeDocument/2006/relationships/hyperlink" Target="https://en.wikipedia.org/wiki/BBC_One" TargetMode="External"/><Relationship Id="rId1" Type="http://schemas.openxmlformats.org/officeDocument/2006/relationships/slideLayout" Target="../slideLayouts/slideLayout2.xml"/><Relationship Id="rId6" Type="http://schemas.openxmlformats.org/officeDocument/2006/relationships/hyperlink" Target="https://en.wikipedia.org/wiki/BBC_News_(TV_channel)" TargetMode="External"/><Relationship Id="rId5" Type="http://schemas.openxmlformats.org/officeDocument/2006/relationships/hyperlink" Target="https://en.wikipedia.org/wiki/BBC_Four" TargetMode="External"/><Relationship Id="rId4" Type="http://schemas.openxmlformats.org/officeDocument/2006/relationships/hyperlink" Target="https://en.wikipedia.org/wiki/Digital_television" TargetMode="External"/><Relationship Id="rId9" Type="http://schemas.openxmlformats.org/officeDocument/2006/relationships/hyperlink" Target="https://en.wikipedia.org/wiki/CBeebies"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Scotland" TargetMode="External"/><Relationship Id="rId7" Type="http://schemas.openxmlformats.org/officeDocument/2006/relationships/hyperlink" Target="https://en.wikipedia.org/wiki/Digital_radio_in_the_United_Kingdom" TargetMode="External"/><Relationship Id="rId2" Type="http://schemas.openxmlformats.org/officeDocument/2006/relationships/hyperlink" Target="https://en.wikipedia.org/wiki/Wales" TargetMode="External"/><Relationship Id="rId1" Type="http://schemas.openxmlformats.org/officeDocument/2006/relationships/slideLayout" Target="../slideLayouts/slideLayout2.xml"/><Relationship Id="rId6" Type="http://schemas.openxmlformats.org/officeDocument/2006/relationships/hyperlink" Target="https://en.wikipedia.org/wiki/AM_broadcasting" TargetMode="External"/><Relationship Id="rId5" Type="http://schemas.openxmlformats.org/officeDocument/2006/relationships/hyperlink" Target="https://en.wikipedia.org/wiki/FM_broadcasting" TargetMode="External"/><Relationship Id="rId4" Type="http://schemas.openxmlformats.org/officeDocument/2006/relationships/hyperlink" Target="https://en.wikipedia.org/wiki/Northern_Ireland"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en.wikipedia.org/wiki/BBC_Radio_2" TargetMode="External"/><Relationship Id="rId7" Type="http://schemas.openxmlformats.org/officeDocument/2006/relationships/hyperlink" Target="https://en.wikipedia.org/wiki/BBC_Radio_5_Live" TargetMode="External"/><Relationship Id="rId2" Type="http://schemas.openxmlformats.org/officeDocument/2006/relationships/hyperlink" Target="https://en.wikipedia.org/wiki/BBC_Radio_1" TargetMode="External"/><Relationship Id="rId1" Type="http://schemas.openxmlformats.org/officeDocument/2006/relationships/slideLayout" Target="../slideLayouts/slideLayout2.xml"/><Relationship Id="rId6" Type="http://schemas.openxmlformats.org/officeDocument/2006/relationships/hyperlink" Target="https://en.wikipedia.org/wiki/BBC_Radio_4" TargetMode="External"/><Relationship Id="rId5" Type="http://schemas.openxmlformats.org/officeDocument/2006/relationships/hyperlink" Target="https://en.wikipedia.org/wiki/BBC_Radio_3" TargetMode="External"/><Relationship Id="rId4" Type="http://schemas.openxmlformats.org/officeDocument/2006/relationships/hyperlink" Target="https://en.wikipedia.org/wiki/Adult_contemporary_music"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BBC_Radio_5_Live_Sports_Extra" TargetMode="External"/><Relationship Id="rId2" Type="http://schemas.openxmlformats.org/officeDocument/2006/relationships/hyperlink" Target="https://en.wikipedia.org/wiki/BBC_Radio_1Xtra" TargetMode="External"/><Relationship Id="rId1" Type="http://schemas.openxmlformats.org/officeDocument/2006/relationships/slideLayout" Target="../slideLayouts/slideLayout2.xml"/><Relationship Id="rId4" Type="http://schemas.openxmlformats.org/officeDocument/2006/relationships/hyperlink" Target="https://en.wikipedia.org/wiki/BBC_Radio_6_Music"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BBC_Radio_4_Extra" TargetMode="External"/><Relationship Id="rId2" Type="http://schemas.openxmlformats.org/officeDocument/2006/relationships/hyperlink" Target="https://en.wikipedia.org/wiki/BBC_Radio_7" TargetMode="External"/><Relationship Id="rId1" Type="http://schemas.openxmlformats.org/officeDocument/2006/relationships/slideLayout" Target="../slideLayouts/slideLayout2.xml"/><Relationship Id="rId4" Type="http://schemas.openxmlformats.org/officeDocument/2006/relationships/hyperlink" Target="https://en.wikipedia.org/wiki/BBC_Asian_Network"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en.wikipedia.org/wiki/BBC_Parliament" TargetMode="External"/><Relationship Id="rId7" Type="http://schemas.openxmlformats.org/officeDocument/2006/relationships/hyperlink" Target="https://en.wikipedia.org/wiki/BBC_Alerts" TargetMode="External"/><Relationship Id="rId2" Type="http://schemas.openxmlformats.org/officeDocument/2006/relationships/hyperlink" Target="https://en.wikipedia.org/wiki/BBC_News_(TV_channel)" TargetMode="External"/><Relationship Id="rId1" Type="http://schemas.openxmlformats.org/officeDocument/2006/relationships/slideLayout" Target="../slideLayouts/slideLayout2.xml"/><Relationship Id="rId6" Type="http://schemas.openxmlformats.org/officeDocument/2006/relationships/hyperlink" Target="https://en.wikipedia.org/wiki/BBC_News_Online" TargetMode="External"/><Relationship Id="rId5" Type="http://schemas.openxmlformats.org/officeDocument/2006/relationships/hyperlink" Target="https://en.wikipedia.org/wiki/BBC_Red_Button" TargetMode="External"/><Relationship Id="rId4" Type="http://schemas.openxmlformats.org/officeDocument/2006/relationships/hyperlink" Target="https://en.wikipedia.org/wiki/BBC_World_News"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International_broadcasting" TargetMode="External"/><Relationship Id="rId2" Type="http://schemas.openxmlformats.org/officeDocument/2006/relationships/hyperlink" Target="https://en.wikipedia.org/wiki/Germany"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en.wikipedia.org/wiki/Federal_government_of_the_United_States" TargetMode="External"/><Relationship Id="rId2" Type="http://schemas.openxmlformats.org/officeDocument/2006/relationships/hyperlink" Target="https://en.wikipedia.org/wiki/Broadcasting" TargetMode="External"/><Relationship Id="rId1" Type="http://schemas.openxmlformats.org/officeDocument/2006/relationships/slideLayout" Target="../slideLayouts/slideLayout2.xml"/><Relationship Id="rId4" Type="http://schemas.openxmlformats.org/officeDocument/2006/relationships/hyperlink" Target="https://en.wikipedia.org/wiki/Television_broadcasting"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en.wikipedia.org/wiki/Ted_Turner" TargetMode="External"/><Relationship Id="rId3" Type="http://schemas.openxmlformats.org/officeDocument/2006/relationships/hyperlink" Target="https://en.wikipedia.org/wiki/Cable_television" TargetMode="External"/><Relationship Id="rId7" Type="http://schemas.openxmlformats.org/officeDocument/2006/relationships/hyperlink" Target="https://en.wikipedia.org/wiki/Media_proprietor" TargetMode="External"/><Relationship Id="rId2" Type="http://schemas.openxmlformats.org/officeDocument/2006/relationships/hyperlink" Target="https://en.wikipedia.org/wiki/United_States" TargetMode="External"/><Relationship Id="rId1" Type="http://schemas.openxmlformats.org/officeDocument/2006/relationships/slideLayout" Target="../slideLayouts/slideLayout2.xml"/><Relationship Id="rId6" Type="http://schemas.openxmlformats.org/officeDocument/2006/relationships/hyperlink" Target="https://en.wikipedia.org/wiki/Time_Warner" TargetMode="External"/><Relationship Id="rId11" Type="http://schemas.openxmlformats.org/officeDocument/2006/relationships/hyperlink" Target="https://en.wikipedia.org/wiki/Television_news" TargetMode="External"/><Relationship Id="rId5" Type="http://schemas.openxmlformats.org/officeDocument/2006/relationships/hyperlink" Target="https://en.wikipedia.org/wiki/Turner_Broadcasting_System" TargetMode="External"/><Relationship Id="rId10" Type="http://schemas.openxmlformats.org/officeDocument/2006/relationships/hyperlink" Target="https://en.wikipedia.org/wiki/24-hour_news_cycle" TargetMode="External"/><Relationship Id="rId4" Type="http://schemas.openxmlformats.org/officeDocument/2006/relationships/hyperlink" Target="https://en.wikipedia.org/wiki/Satellite_television" TargetMode="External"/><Relationship Id="rId9" Type="http://schemas.openxmlformats.org/officeDocument/2006/relationships/hyperlink" Target="https://en.wikipedia.org/wiki/United_States_cable_news"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en.wikipedia.org/wiki/CNN_Center" TargetMode="External"/><Relationship Id="rId3" Type="http://schemas.openxmlformats.org/officeDocument/2006/relationships/hyperlink" Target="https://en.wikipedia.org/wiki/Affiliate" TargetMode="External"/><Relationship Id="rId7" Type="http://schemas.openxmlformats.org/officeDocument/2006/relationships/hyperlink" Target="https://en.wikipedia.org/wiki/Los_Angele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en.wikipedia.org/wiki/Washington,_D.C." TargetMode="External"/><Relationship Id="rId5" Type="http://schemas.openxmlformats.org/officeDocument/2006/relationships/hyperlink" Target="https://en.wikipedia.org/wiki/New_York_City" TargetMode="External"/><Relationship Id="rId10" Type="http://schemas.openxmlformats.org/officeDocument/2006/relationships/hyperlink" Target="https://en.wikipedia.org/wiki/CNN_International" TargetMode="External"/><Relationship Id="rId4" Type="http://schemas.openxmlformats.org/officeDocument/2006/relationships/hyperlink" Target="https://en.wikipedia.org/wiki/Time_Warner_Center" TargetMode="External"/><Relationship Id="rId9" Type="http://schemas.openxmlformats.org/officeDocument/2006/relationships/hyperlink" Target="https://en.wikipedia.org/wiki/Atlanta"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en.wikipedia.org/wiki/Canada"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Burt_Reinhardt" TargetMode="External"/><Relationship Id="rId2" Type="http://schemas.openxmlformats.org/officeDocument/2006/relationships/hyperlink" Target="https://en.wikipedia.org/wiki/Eastern_Time_Zone" TargetMode="External"/><Relationship Id="rId1" Type="http://schemas.openxmlformats.org/officeDocument/2006/relationships/slideLayout" Target="../slideLayouts/slideLayout2.xml"/><Relationship Id="rId6" Type="http://schemas.openxmlformats.org/officeDocument/2006/relationships/hyperlink" Target="https://en.wikipedia.org/wiki/CNN_Airport" TargetMode="External"/><Relationship Id="rId5" Type="http://schemas.openxmlformats.org/officeDocument/2006/relationships/hyperlink" Target="https://en.wikipedia.org/wiki/Bernard_Shaw_(journalist)" TargetMode="External"/><Relationship Id="rId4" Type="http://schemas.openxmlformats.org/officeDocument/2006/relationships/hyperlink" Target="https://en.wikipedia.org/wiki/News_presenter"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Turner_Broadcasting_System" TargetMode="External"/><Relationship Id="rId2" Type="http://schemas.openxmlformats.org/officeDocument/2006/relationships/hyperlink" Target="https://en.wikipedia.org/wiki/CNN_Newsourc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en.wikipedia.org/wiki/HLN_(TV_channe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en.wikipedia.org/wiki/CNN_Indonesia" TargetMode="External"/><Relationship Id="rId3" Type="http://schemas.openxmlformats.org/officeDocument/2006/relationships/hyperlink" Target="https://en.wikipedia.org/wiki/CNN_Chile" TargetMode="External"/><Relationship Id="rId7" Type="http://schemas.openxmlformats.org/officeDocument/2006/relationships/hyperlink" Target="https://en.wikipedia.org/wiki/CNN-IBN" TargetMode="External"/><Relationship Id="rId12" Type="http://schemas.openxmlformats.org/officeDocument/2006/relationships/hyperlink" Target="https://en.wikipedia.org/wiki/HLN_(TV_channel)" TargetMode="External"/><Relationship Id="rId2" Type="http://schemas.openxmlformats.org/officeDocument/2006/relationships/hyperlink" Target="https://en.wikipedia.org/wiki/CNN_Airport" TargetMode="External"/><Relationship Id="rId1" Type="http://schemas.openxmlformats.org/officeDocument/2006/relationships/slideLayout" Target="../slideLayouts/slideLayout2.xml"/><Relationship Id="rId6" Type="http://schemas.openxmlformats.org/officeDocument/2006/relationships/hyperlink" Target="https://en.wikipedia.org/wiki/CNN_T%C3%9CRK" TargetMode="External"/><Relationship Id="rId11" Type="http://schemas.openxmlformats.org/officeDocument/2006/relationships/hyperlink" Target="https://en.wikipedia.org/wiki/CNN_Philippines" TargetMode="External"/><Relationship Id="rId5" Type="http://schemas.openxmlformats.org/officeDocument/2006/relationships/hyperlink" Target="https://en.wikipedia.org/wiki/CNN_International" TargetMode="External"/><Relationship Id="rId10" Type="http://schemas.openxmlformats.org/officeDocument/2006/relationships/hyperlink" Target="https://en.wikipedia.org/wiki/CNNj" TargetMode="External"/><Relationship Id="rId4" Type="http://schemas.openxmlformats.org/officeDocument/2006/relationships/hyperlink" Target="https://en.wikipedia.org/wiki/CNN_en_Espa%C3%B1ol" TargetMode="External"/><Relationship Id="rId9" Type="http://schemas.openxmlformats.org/officeDocument/2006/relationships/hyperlink" Target="https://en.wikipedia.org/wiki/Trans_Corp"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Broadcasting_House" TargetMode="External"/><Relationship Id="rId2" Type="http://schemas.openxmlformats.org/officeDocument/2006/relationships/hyperlink" Target="https://en.wikipedia.org/wiki/Public_service_broadcaster" TargetMode="External"/><Relationship Id="rId1" Type="http://schemas.openxmlformats.org/officeDocument/2006/relationships/slideLayout" Target="../slideLayouts/slideLayout2.xml"/><Relationship Id="rId5" Type="http://schemas.openxmlformats.org/officeDocument/2006/relationships/hyperlink" Target="https://en.wikipedia.org/wiki/Broadcasting" TargetMode="External"/><Relationship Id="rId4" Type="http://schemas.openxmlformats.org/officeDocument/2006/relationships/hyperlink" Target="https://en.wikipedia.org/wiki/Lond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World Media System</a:t>
            </a:r>
            <a:br>
              <a:rPr lang="en-US" dirty="0"/>
            </a:br>
            <a:r>
              <a:rPr lang="en-US" dirty="0"/>
              <a:t>Lecture # </a:t>
            </a:r>
            <a:r>
              <a:rPr lang="en-US" dirty="0" smtClean="0"/>
              <a:t>4 </a:t>
            </a:r>
            <a:r>
              <a:rPr lang="en-US" dirty="0"/>
              <a:t>(finals)</a:t>
            </a:r>
          </a:p>
        </p:txBody>
      </p:sp>
      <p:sp>
        <p:nvSpPr>
          <p:cNvPr id="3" name="Subtitle 2"/>
          <p:cNvSpPr>
            <a:spLocks noGrp="1"/>
          </p:cNvSpPr>
          <p:nvPr>
            <p:ph type="subTitle" idx="1"/>
          </p:nvPr>
        </p:nvSpPr>
        <p:spPr/>
        <p:txBody>
          <a:bodyPr/>
          <a:lstStyle/>
          <a:p>
            <a:r>
              <a:rPr lang="en-US" dirty="0" smtClean="0"/>
              <a:t>Profile of major Media Giants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3374358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smtClean="0"/>
              <a:t>Television</a:t>
            </a:r>
            <a:endParaRPr lang="en-US" dirty="0"/>
          </a:p>
          <a:p>
            <a:pPr algn="just"/>
            <a:r>
              <a:rPr lang="en-US" dirty="0" smtClean="0"/>
              <a:t>The </a:t>
            </a:r>
            <a:r>
              <a:rPr lang="en-US" dirty="0"/>
              <a:t>BBC operates several television channels in the UK of which </a:t>
            </a:r>
            <a:r>
              <a:rPr lang="en-US" dirty="0">
                <a:hlinkClick r:id="rId2" tooltip="BBC One"/>
              </a:rPr>
              <a:t>BBC One</a:t>
            </a:r>
            <a:r>
              <a:rPr lang="en-US" dirty="0"/>
              <a:t> and </a:t>
            </a:r>
            <a:r>
              <a:rPr lang="en-US" dirty="0">
                <a:hlinkClick r:id="rId3" tooltip="BBC Two"/>
              </a:rPr>
              <a:t>BBC Two</a:t>
            </a:r>
            <a:r>
              <a:rPr lang="en-US" dirty="0"/>
              <a:t> are the flagship television channels</a:t>
            </a:r>
            <a:r>
              <a:rPr lang="en-US" dirty="0" smtClean="0"/>
              <a:t>.</a:t>
            </a:r>
          </a:p>
          <a:p>
            <a:pPr algn="just"/>
            <a:r>
              <a:rPr lang="en-US" dirty="0" smtClean="0"/>
              <a:t> </a:t>
            </a:r>
            <a:r>
              <a:rPr lang="en-US" dirty="0"/>
              <a:t>In addition to these two flagship channels, the BBC operates several </a:t>
            </a:r>
            <a:r>
              <a:rPr lang="en-US" dirty="0">
                <a:hlinkClick r:id="rId4" tooltip="Digital television"/>
              </a:rPr>
              <a:t>digital</a:t>
            </a:r>
            <a:r>
              <a:rPr lang="en-US" dirty="0"/>
              <a:t> only stations: </a:t>
            </a:r>
            <a:r>
              <a:rPr lang="en-US" dirty="0">
                <a:hlinkClick r:id="rId5" tooltip="BBC Four"/>
              </a:rPr>
              <a:t>BBC Four</a:t>
            </a:r>
            <a:r>
              <a:rPr lang="en-US" dirty="0"/>
              <a:t>, </a:t>
            </a:r>
            <a:r>
              <a:rPr lang="en-US" dirty="0">
                <a:hlinkClick r:id="rId6" tooltip="BBC News (TV channel)"/>
              </a:rPr>
              <a:t>BBC News</a:t>
            </a:r>
            <a:r>
              <a:rPr lang="en-US" dirty="0"/>
              <a:t>, </a:t>
            </a:r>
            <a:r>
              <a:rPr lang="en-US" dirty="0">
                <a:hlinkClick r:id="rId7" tooltip="BBC Parliament"/>
              </a:rPr>
              <a:t>BBC Parliament</a:t>
            </a:r>
            <a:r>
              <a:rPr lang="en-US" dirty="0"/>
              <a:t>, and two children's channels, </a:t>
            </a:r>
            <a:r>
              <a:rPr lang="en-US" dirty="0">
                <a:hlinkClick r:id="rId8" tooltip="CBBC Channel"/>
              </a:rPr>
              <a:t>CBBC</a:t>
            </a:r>
            <a:r>
              <a:rPr lang="en-US" dirty="0"/>
              <a:t> and </a:t>
            </a:r>
            <a:r>
              <a:rPr lang="en-US" dirty="0" err="1">
                <a:hlinkClick r:id="rId9" tooltip="CBeebies"/>
              </a:rPr>
              <a:t>CBeebies</a:t>
            </a:r>
            <a:r>
              <a:rPr lang="en-US" dirty="0"/>
              <a:t>. </a:t>
            </a:r>
          </a:p>
        </p:txBody>
      </p:sp>
      <p:sp>
        <p:nvSpPr>
          <p:cNvPr id="2" name="Title 1"/>
          <p:cNvSpPr>
            <a:spLocks noGrp="1"/>
          </p:cNvSpPr>
          <p:nvPr>
            <p:ph type="title"/>
          </p:nvPr>
        </p:nvSpPr>
        <p:spPr/>
        <p:txBody>
          <a:bodyPr>
            <a:normAutofit fontScale="90000"/>
          </a:bodyPr>
          <a:lstStyle/>
          <a:p>
            <a:r>
              <a:rPr lang="en-US" dirty="0"/>
              <a:t>Services</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4132512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b="1" dirty="0" smtClean="0"/>
              <a:t>Radio</a:t>
            </a:r>
            <a:endParaRPr lang="en-US" b="1" dirty="0"/>
          </a:p>
          <a:p>
            <a:pPr algn="just"/>
            <a:r>
              <a:rPr lang="en-US" i="1" dirty="0"/>
              <a:t> </a:t>
            </a:r>
            <a:r>
              <a:rPr lang="en-US" dirty="0" smtClean="0"/>
              <a:t>The </a:t>
            </a:r>
            <a:r>
              <a:rPr lang="en-US" dirty="0"/>
              <a:t>BBC has ten radio stations serving the whole of the UK, a further six stations in the "national regions" (</a:t>
            </a:r>
            <a:r>
              <a:rPr lang="en-US" dirty="0">
                <a:hlinkClick r:id="rId2" tooltip="Wales"/>
              </a:rPr>
              <a:t>Wales</a:t>
            </a:r>
            <a:r>
              <a:rPr lang="en-US" dirty="0"/>
              <a:t>, </a:t>
            </a:r>
            <a:r>
              <a:rPr lang="en-US" dirty="0">
                <a:hlinkClick r:id="rId3" tooltip="Scotland"/>
              </a:rPr>
              <a:t>Scotland</a:t>
            </a:r>
            <a:r>
              <a:rPr lang="en-US" dirty="0"/>
              <a:t>, and </a:t>
            </a:r>
            <a:r>
              <a:rPr lang="en-US" dirty="0">
                <a:hlinkClick r:id="rId4" tooltip="Northern Ireland"/>
              </a:rPr>
              <a:t>Northern Ireland</a:t>
            </a:r>
            <a:r>
              <a:rPr lang="en-US" dirty="0"/>
              <a:t>), and 40 other local stations serving defined areas of England. Of the ten national stations, five are major stations and are available on </a:t>
            </a:r>
            <a:r>
              <a:rPr lang="en-US" dirty="0">
                <a:hlinkClick r:id="rId5" tooltip="FM broadcasting"/>
              </a:rPr>
              <a:t>FM</a:t>
            </a:r>
            <a:r>
              <a:rPr lang="en-US" dirty="0"/>
              <a:t> and/or </a:t>
            </a:r>
            <a:r>
              <a:rPr lang="en-US" dirty="0">
                <a:hlinkClick r:id="rId6" tooltip="AM broadcasting"/>
              </a:rPr>
              <a:t>AM</a:t>
            </a:r>
            <a:r>
              <a:rPr lang="en-US" dirty="0"/>
              <a:t> as well as on </a:t>
            </a:r>
            <a:r>
              <a:rPr lang="en-US" dirty="0">
                <a:hlinkClick r:id="rId7" tooltip="Digital radio in the United Kingdom"/>
              </a:rPr>
              <a:t>DAB</a:t>
            </a:r>
            <a:r>
              <a:rPr lang="en-US" dirty="0"/>
              <a:t> and online</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1785585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dirty="0"/>
              <a:t> </a:t>
            </a:r>
            <a:r>
              <a:rPr lang="en-US" u="sng" dirty="0">
                <a:hlinkClick r:id="rId2" tooltip="BBC Radio 1"/>
              </a:rPr>
              <a:t>BBC Radio </a:t>
            </a:r>
            <a:r>
              <a:rPr lang="en-US" u="sng" dirty="0" smtClean="0">
                <a:hlinkClick r:id="rId2" tooltip="BBC Radio 1"/>
              </a:rPr>
              <a:t>1</a:t>
            </a:r>
            <a:r>
              <a:rPr lang="en-US" u="sng" dirty="0"/>
              <a:t> </a:t>
            </a:r>
            <a:r>
              <a:rPr lang="en-US" dirty="0" smtClean="0"/>
              <a:t>offering </a:t>
            </a:r>
            <a:r>
              <a:rPr lang="en-US" dirty="0"/>
              <a:t>new music and popular styles and being notable for its chart </a:t>
            </a:r>
            <a:r>
              <a:rPr lang="en-US" dirty="0" smtClean="0"/>
              <a:t>show</a:t>
            </a:r>
          </a:p>
          <a:p>
            <a:pPr algn="just"/>
            <a:r>
              <a:rPr lang="en-US" dirty="0"/>
              <a:t> </a:t>
            </a:r>
            <a:r>
              <a:rPr lang="en-US" dirty="0">
                <a:hlinkClick r:id="rId3" tooltip="BBC Radio 2"/>
              </a:rPr>
              <a:t>BBC Radio 2</a:t>
            </a:r>
            <a:r>
              <a:rPr lang="en-US" dirty="0"/>
              <a:t>, playing </a:t>
            </a:r>
            <a:r>
              <a:rPr lang="en-US" dirty="0">
                <a:hlinkClick r:id="rId4" tooltip="Adult contemporary music"/>
              </a:rPr>
              <a:t>Adult contemporary</a:t>
            </a:r>
            <a:r>
              <a:rPr lang="en-US" dirty="0"/>
              <a:t>, country and soul music amongst many other </a:t>
            </a:r>
            <a:r>
              <a:rPr lang="en-US" dirty="0" smtClean="0"/>
              <a:t>genres;</a:t>
            </a:r>
          </a:p>
          <a:p>
            <a:pPr algn="just"/>
            <a:r>
              <a:rPr lang="en-US" dirty="0" smtClean="0">
                <a:hlinkClick r:id="rId5" tooltip="BBC Radio 3"/>
              </a:rPr>
              <a:t>BBC </a:t>
            </a:r>
            <a:r>
              <a:rPr lang="en-US" dirty="0">
                <a:hlinkClick r:id="rId5" tooltip="BBC Radio 3"/>
              </a:rPr>
              <a:t>Radio 3</a:t>
            </a:r>
            <a:r>
              <a:rPr lang="en-US" dirty="0"/>
              <a:t>, presenting classical and jazz music together with some spoken-word programming of a cultural nature in the evenings; </a:t>
            </a:r>
            <a:endParaRPr lang="en-US" dirty="0" smtClean="0"/>
          </a:p>
          <a:p>
            <a:pPr algn="just"/>
            <a:r>
              <a:rPr lang="en-US" dirty="0" smtClean="0">
                <a:hlinkClick r:id="rId6" tooltip="BBC Radio 4"/>
              </a:rPr>
              <a:t>BBC </a:t>
            </a:r>
            <a:r>
              <a:rPr lang="en-US" dirty="0">
                <a:hlinkClick r:id="rId6" tooltip="BBC Radio 4"/>
              </a:rPr>
              <a:t>Radio 4</a:t>
            </a:r>
            <a:r>
              <a:rPr lang="en-US" dirty="0"/>
              <a:t>, focusing on current affairs, factual and other speech-based programming, including drama and comedy; </a:t>
            </a:r>
          </a:p>
          <a:p>
            <a:pPr algn="just"/>
            <a:r>
              <a:rPr lang="en-US" dirty="0"/>
              <a:t> </a:t>
            </a:r>
            <a:r>
              <a:rPr lang="en-US" dirty="0">
                <a:hlinkClick r:id="rId7" tooltip="BBC Radio 5 Live"/>
              </a:rPr>
              <a:t>BBC Radio 5 Live</a:t>
            </a:r>
            <a:r>
              <a:rPr lang="en-US" dirty="0"/>
              <a:t>, broadcasting 24-hour news, sport and talk </a:t>
            </a:r>
            <a:r>
              <a:rPr lang="en-US" dirty="0" smtClean="0"/>
              <a:t>programs.</a:t>
            </a:r>
            <a:endParaRPr lang="en-US" dirty="0"/>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2427112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lgn="just"/>
            <a:r>
              <a:rPr lang="en-US" dirty="0"/>
              <a:t>In addition to these five stations, the BBC also runs a further five stations that broadcast on DAB and online only. </a:t>
            </a:r>
            <a:endParaRPr lang="en-US" dirty="0" smtClean="0"/>
          </a:p>
          <a:p>
            <a:pPr algn="just"/>
            <a:r>
              <a:rPr lang="en-US" dirty="0" smtClean="0"/>
              <a:t>These </a:t>
            </a:r>
            <a:r>
              <a:rPr lang="en-US" dirty="0"/>
              <a:t>stations supplement and expand on the big five stations, and were launched in 2002</a:t>
            </a:r>
            <a:r>
              <a:rPr lang="en-US" dirty="0" smtClean="0"/>
              <a:t>.</a:t>
            </a:r>
          </a:p>
          <a:p>
            <a:pPr algn="just"/>
            <a:r>
              <a:rPr lang="en-US" dirty="0"/>
              <a:t> </a:t>
            </a:r>
            <a:r>
              <a:rPr lang="en-US" dirty="0">
                <a:hlinkClick r:id="rId2" tooltip="BBC Radio 1Xtra"/>
              </a:rPr>
              <a:t>BBC Radio 1Xtra</a:t>
            </a:r>
            <a:r>
              <a:rPr lang="en-US" dirty="0"/>
              <a:t> sisters Radio 1, and broadcasts new black music and urban tracks. </a:t>
            </a:r>
            <a:endParaRPr lang="en-US" dirty="0" smtClean="0"/>
          </a:p>
          <a:p>
            <a:pPr algn="just"/>
            <a:r>
              <a:rPr lang="en-US" dirty="0" smtClean="0">
                <a:hlinkClick r:id="rId3" tooltip="BBC Radio 5 Live Sports Extra"/>
              </a:rPr>
              <a:t>BBC </a:t>
            </a:r>
            <a:r>
              <a:rPr lang="en-US" dirty="0">
                <a:hlinkClick r:id="rId3" tooltip="BBC Radio 5 Live Sports Extra"/>
              </a:rPr>
              <a:t>Radio 5 Live Sports Extra</a:t>
            </a:r>
            <a:r>
              <a:rPr lang="en-US" dirty="0"/>
              <a:t> sisters 5 Live and offers extra sport analysis, including broadcasting sports that previously were not </a:t>
            </a:r>
            <a:r>
              <a:rPr lang="en-US" dirty="0" smtClean="0"/>
              <a:t>covered</a:t>
            </a:r>
          </a:p>
          <a:p>
            <a:pPr algn="just"/>
            <a:r>
              <a:rPr lang="en-US" dirty="0" smtClean="0"/>
              <a:t>.</a:t>
            </a:r>
            <a:r>
              <a:rPr lang="en-US" dirty="0"/>
              <a:t> </a:t>
            </a:r>
            <a:r>
              <a:rPr lang="en-US" dirty="0">
                <a:hlinkClick r:id="rId4" tooltip="BBC Radio 6 Music"/>
              </a:rPr>
              <a:t>BBC Radio 6 Music</a:t>
            </a:r>
            <a:r>
              <a:rPr lang="en-US" dirty="0"/>
              <a:t> offers alternative music genres and is notable as a platform for new artists.</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37619095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a:hlinkClick r:id="rId2" tooltip="BBC Radio 7"/>
              </a:rPr>
              <a:t>BBC Radio 7</a:t>
            </a:r>
            <a:r>
              <a:rPr lang="en-US" dirty="0"/>
              <a:t>, later renamed </a:t>
            </a:r>
            <a:r>
              <a:rPr lang="en-US" dirty="0">
                <a:hlinkClick r:id="rId3" tooltip="BBC Radio 4 Extra"/>
              </a:rPr>
              <a:t>BBC Radio 4 Extra</a:t>
            </a:r>
            <a:r>
              <a:rPr lang="en-US" dirty="0"/>
              <a:t>, provided archive drama, comedy and children's programming. </a:t>
            </a:r>
            <a:endParaRPr lang="en-US" dirty="0" smtClean="0"/>
          </a:p>
          <a:p>
            <a:pPr algn="just"/>
            <a:r>
              <a:rPr lang="en-US" dirty="0" smtClean="0"/>
              <a:t>The </a:t>
            </a:r>
            <a:r>
              <a:rPr lang="en-US" dirty="0"/>
              <a:t>final station is the </a:t>
            </a:r>
            <a:r>
              <a:rPr lang="en-US" dirty="0">
                <a:hlinkClick r:id="rId4" tooltip="BBC Asian Network"/>
              </a:rPr>
              <a:t>BBC Asian Network</a:t>
            </a:r>
            <a:r>
              <a:rPr lang="en-US" dirty="0"/>
              <a:t>, providing music, talk and news to this section of the community. </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3224607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just">
              <a:buNone/>
            </a:pPr>
            <a:r>
              <a:rPr lang="en-US" b="1" dirty="0" smtClean="0"/>
              <a:t>News</a:t>
            </a:r>
            <a:endParaRPr lang="en-US" dirty="0"/>
          </a:p>
          <a:p>
            <a:pPr algn="just"/>
            <a:r>
              <a:rPr lang="en-US" dirty="0" smtClean="0"/>
              <a:t>BBC </a:t>
            </a:r>
            <a:r>
              <a:rPr lang="en-US" dirty="0"/>
              <a:t>News is the largest broadcast news gathering operation in the </a:t>
            </a:r>
            <a:r>
              <a:rPr lang="en-US" dirty="0" smtClean="0"/>
              <a:t>world,</a:t>
            </a:r>
            <a:r>
              <a:rPr lang="en-US" baseline="30000" dirty="0"/>
              <a:t> </a:t>
            </a:r>
            <a:r>
              <a:rPr lang="en-US" dirty="0" smtClean="0"/>
              <a:t>providing </a:t>
            </a:r>
            <a:r>
              <a:rPr lang="en-US" dirty="0"/>
              <a:t>services to BBC domestic radio as well as television networks such as the </a:t>
            </a:r>
            <a:r>
              <a:rPr lang="en-US" u="sng" dirty="0">
                <a:hlinkClick r:id="rId2" tooltip="BBC News (TV channel)"/>
              </a:rPr>
              <a:t>BBC News</a:t>
            </a:r>
            <a:r>
              <a:rPr lang="en-US" dirty="0"/>
              <a:t>, </a:t>
            </a:r>
            <a:r>
              <a:rPr lang="en-US" dirty="0">
                <a:hlinkClick r:id="rId3" tooltip="BBC Parliament"/>
              </a:rPr>
              <a:t>BBC Parliament</a:t>
            </a:r>
            <a:r>
              <a:rPr lang="en-US" dirty="0"/>
              <a:t> and </a:t>
            </a:r>
            <a:r>
              <a:rPr lang="en-US" dirty="0">
                <a:hlinkClick r:id="rId4" tooltip="BBC World News"/>
              </a:rPr>
              <a:t>BBC World News</a:t>
            </a:r>
            <a:r>
              <a:rPr lang="en-US" dirty="0"/>
              <a:t>. </a:t>
            </a:r>
            <a:endParaRPr lang="en-US" dirty="0" smtClean="0"/>
          </a:p>
          <a:p>
            <a:pPr algn="just"/>
            <a:r>
              <a:rPr lang="en-US" dirty="0" smtClean="0"/>
              <a:t>In </a:t>
            </a:r>
            <a:r>
              <a:rPr lang="en-US" dirty="0"/>
              <a:t>addition to this, news stories are available on the </a:t>
            </a:r>
            <a:r>
              <a:rPr lang="en-US" dirty="0">
                <a:hlinkClick r:id="rId5" tooltip="BBC Red Button"/>
              </a:rPr>
              <a:t>BBC Red </a:t>
            </a:r>
            <a:r>
              <a:rPr lang="en-US" dirty="0" smtClean="0">
                <a:hlinkClick r:id="rId5" tooltip="BBC Red Button"/>
              </a:rPr>
              <a:t>Button</a:t>
            </a:r>
            <a:r>
              <a:rPr lang="en-US" dirty="0" smtClean="0"/>
              <a:t> service </a:t>
            </a:r>
            <a:r>
              <a:rPr lang="en-US" dirty="0"/>
              <a:t>and </a:t>
            </a:r>
            <a:r>
              <a:rPr lang="en-US" dirty="0">
                <a:hlinkClick r:id="rId6" tooltip="BBC News Online"/>
              </a:rPr>
              <a:t>BBC News Online</a:t>
            </a:r>
            <a:r>
              <a:rPr lang="en-US" dirty="0"/>
              <a:t>. </a:t>
            </a:r>
            <a:endParaRPr lang="en-US" dirty="0" smtClean="0"/>
          </a:p>
          <a:p>
            <a:pPr algn="just"/>
            <a:r>
              <a:rPr lang="en-US" dirty="0" smtClean="0"/>
              <a:t>In </a:t>
            </a:r>
            <a:r>
              <a:rPr lang="en-US" dirty="0"/>
              <a:t>addition to this, the BBC has been developing new ways to access BBC News, as a result has launched the service on BBC Mobile, making it accessible to mobile phones and PDAs, as well as developing alerts by e-mail, digital television, and on computers through a </a:t>
            </a:r>
            <a:r>
              <a:rPr lang="en-US" dirty="0">
                <a:hlinkClick r:id="rId7" tooltip="BBC Alerts"/>
              </a:rPr>
              <a:t>desktop </a:t>
            </a:r>
            <a:r>
              <a:rPr lang="en-US" dirty="0" smtClean="0">
                <a:hlinkClick r:id="rId7" tooltip="BBC Alerts"/>
              </a:rPr>
              <a:t>aler</a:t>
            </a:r>
            <a:r>
              <a:rPr lang="en-US" dirty="0" smtClean="0"/>
              <a:t>t </a:t>
            </a:r>
            <a:endParaRPr lang="en-US" dirty="0"/>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3243600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b="1" dirty="0"/>
              <a:t>Deutsche </a:t>
            </a:r>
            <a:endParaRPr lang="en-US" b="1" dirty="0" smtClean="0"/>
          </a:p>
          <a:p>
            <a:pPr algn="just"/>
            <a:r>
              <a:rPr lang="en-US" dirty="0"/>
              <a:t> </a:t>
            </a:r>
            <a:r>
              <a:rPr lang="en-US" b="1" dirty="0"/>
              <a:t>DW</a:t>
            </a:r>
            <a:r>
              <a:rPr lang="en-US" dirty="0"/>
              <a:t> is </a:t>
            </a:r>
            <a:r>
              <a:rPr lang="en-US" dirty="0">
                <a:hlinkClick r:id="rId2" tooltip="Germany"/>
              </a:rPr>
              <a:t>Germany</a:t>
            </a:r>
            <a:r>
              <a:rPr lang="en-US" dirty="0"/>
              <a:t>'s </a:t>
            </a:r>
            <a:r>
              <a:rPr lang="en-US" dirty="0">
                <a:hlinkClick r:id="rId3" tooltip="International broadcasting"/>
              </a:rPr>
              <a:t>international broadcaster</a:t>
            </a:r>
            <a:r>
              <a:rPr lang="en-US" dirty="0"/>
              <a:t>. The service is aimed towards audiences outside of Germany and is available via television, radio and the Internet. DW Radio broadcasts news and information in thirty languages and the satellite television service consists of channels in English, German, Spanish and Arabic.</a:t>
            </a:r>
          </a:p>
        </p:txBody>
      </p:sp>
      <p:sp>
        <p:nvSpPr>
          <p:cNvPr id="2" name="Title 1"/>
          <p:cNvSpPr>
            <a:spLocks noGrp="1"/>
          </p:cNvSpPr>
          <p:nvPr>
            <p:ph type="title"/>
          </p:nvPr>
        </p:nvSpPr>
        <p:spPr/>
        <p:txBody>
          <a:bodyPr>
            <a:normAutofit fontScale="90000"/>
          </a:bodyPr>
          <a:lstStyle/>
          <a:p>
            <a:r>
              <a:rPr lang="en-US" dirty="0"/>
              <a:t>Deutsche </a:t>
            </a:r>
            <a:r>
              <a:rPr lang="en-US" dirty="0" err="1"/>
              <a:t>Wel</a:t>
            </a:r>
            <a:r>
              <a:rPr lang="en-US" dirty="0"/>
              <a:t> le  (VOG) </a:t>
            </a:r>
            <a:r>
              <a:rPr lang="en-US" dirty="0" smtClean="0"/>
              <a:t/>
            </a:r>
            <a:br>
              <a:rPr lang="en-US" dirty="0" smtClean="0"/>
            </a:br>
            <a:r>
              <a:rPr lang="en-US" dirty="0" smtClean="0"/>
              <a:t>3</a:t>
            </a:r>
            <a:r>
              <a:rPr lang="en-US" baseline="30000" dirty="0" smtClean="0"/>
              <a:t>rd</a:t>
            </a:r>
            <a:r>
              <a:rPr lang="en-US" dirty="0" smtClean="0"/>
              <a:t> May 1953 to till date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28745652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The</a:t>
            </a:r>
            <a:r>
              <a:rPr lang="en-US" dirty="0"/>
              <a:t> </a:t>
            </a:r>
            <a:r>
              <a:rPr lang="en-US" b="1" dirty="0"/>
              <a:t>Voice of America</a:t>
            </a:r>
            <a:r>
              <a:rPr lang="en-US" dirty="0"/>
              <a:t> (</a:t>
            </a:r>
            <a:r>
              <a:rPr lang="en-US" b="1" dirty="0"/>
              <a:t>VOA</a:t>
            </a:r>
            <a:r>
              <a:rPr lang="en-US" dirty="0"/>
              <a:t>) is the official external </a:t>
            </a:r>
            <a:r>
              <a:rPr lang="en-US" dirty="0">
                <a:hlinkClick r:id="rId2" tooltip="Broadcasting"/>
              </a:rPr>
              <a:t>broadcast</a:t>
            </a:r>
            <a:r>
              <a:rPr lang="en-US" dirty="0"/>
              <a:t> institution of the </a:t>
            </a:r>
            <a:r>
              <a:rPr lang="en-US" dirty="0">
                <a:hlinkClick r:id="rId3" tooltip="Federal government of the United States"/>
              </a:rPr>
              <a:t>United States federal government</a:t>
            </a:r>
            <a:r>
              <a:rPr lang="en-US" dirty="0"/>
              <a:t>. </a:t>
            </a:r>
            <a:endParaRPr lang="en-US" dirty="0" smtClean="0"/>
          </a:p>
          <a:p>
            <a:pPr algn="just"/>
            <a:r>
              <a:rPr lang="en-US" dirty="0" smtClean="0"/>
              <a:t>The </a:t>
            </a:r>
            <a:r>
              <a:rPr lang="en-US" dirty="0"/>
              <a:t>VOA provides programming for broadcast on radio, </a:t>
            </a:r>
            <a:r>
              <a:rPr lang="en-US" dirty="0">
                <a:hlinkClick r:id="rId4" tooltip="Television broadcasting"/>
              </a:rPr>
              <a:t>TV</a:t>
            </a:r>
            <a:r>
              <a:rPr lang="en-US" dirty="0"/>
              <a:t>, and the Internet outside of the U.S., in English and some foreign languages.</a:t>
            </a:r>
          </a:p>
        </p:txBody>
      </p:sp>
      <p:sp>
        <p:nvSpPr>
          <p:cNvPr id="2" name="Title 1"/>
          <p:cNvSpPr>
            <a:spLocks noGrp="1"/>
          </p:cNvSpPr>
          <p:nvPr>
            <p:ph type="title"/>
          </p:nvPr>
        </p:nvSpPr>
        <p:spPr/>
        <p:txBody>
          <a:bodyPr>
            <a:normAutofit fontScale="90000"/>
          </a:bodyPr>
          <a:lstStyle/>
          <a:p>
            <a:r>
              <a:rPr lang="en-US" dirty="0"/>
              <a:t>Voice of </a:t>
            </a:r>
            <a:r>
              <a:rPr lang="en-US" dirty="0" smtClean="0"/>
              <a:t>America (1942 - )</a:t>
            </a:r>
            <a:r>
              <a:rPr lang="en-US" dirty="0"/>
              <a:t/>
            </a:r>
            <a:br>
              <a:rPr lang="en-US" dirty="0"/>
            </a:b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32118828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smtClean="0"/>
              <a:t>The </a:t>
            </a:r>
            <a:r>
              <a:rPr lang="en-US" dirty="0"/>
              <a:t>24-hour English-language news and current affairs channel, is headquartered in Doha, the </a:t>
            </a:r>
            <a:r>
              <a:rPr lang="en-US" dirty="0" smtClean="0"/>
              <a:t>capital </a:t>
            </a:r>
            <a:r>
              <a:rPr lang="en-US" dirty="0"/>
              <a:t>of Qatar. </a:t>
            </a:r>
            <a:endParaRPr lang="en-US" dirty="0" smtClean="0"/>
          </a:p>
          <a:p>
            <a:pPr algn="just"/>
            <a:r>
              <a:rPr lang="en-US" dirty="0" smtClean="0"/>
              <a:t>The </a:t>
            </a:r>
            <a:r>
              <a:rPr lang="en-US" dirty="0"/>
              <a:t>organization is the world's first global English language news channel to be </a:t>
            </a:r>
            <a:r>
              <a:rPr lang="en-US" dirty="0" smtClean="0"/>
              <a:t>headquartered </a:t>
            </a:r>
            <a:r>
              <a:rPr lang="en-US" dirty="0"/>
              <a:t>in the Middle East. </a:t>
            </a:r>
            <a:endParaRPr lang="en-US" dirty="0" smtClean="0"/>
          </a:p>
          <a:p>
            <a:pPr algn="just"/>
            <a:r>
              <a:rPr lang="en-US" dirty="0" smtClean="0"/>
              <a:t>From </a:t>
            </a:r>
            <a:r>
              <a:rPr lang="en-US" dirty="0"/>
              <a:t>this unique position, Al Jazeera English is destined to be the </a:t>
            </a:r>
            <a:r>
              <a:rPr lang="en-US" dirty="0" smtClean="0"/>
              <a:t>English-language </a:t>
            </a:r>
            <a:r>
              <a:rPr lang="en-US" dirty="0"/>
              <a:t>channel of reference for Middle Eastern events, balancing the current typical </a:t>
            </a:r>
            <a:r>
              <a:rPr lang="en-US" dirty="0" smtClean="0"/>
              <a:t>information </a:t>
            </a:r>
            <a:r>
              <a:rPr lang="en-US" dirty="0"/>
              <a:t>flow by reporting from the developing world back to the West and from the southern to </a:t>
            </a:r>
            <a:r>
              <a:rPr lang="en-US" dirty="0" smtClean="0"/>
              <a:t>the </a:t>
            </a:r>
            <a:r>
              <a:rPr lang="en-US" dirty="0"/>
              <a:t>northern hemisphere.  </a:t>
            </a:r>
            <a:endParaRPr lang="en-US" dirty="0" smtClean="0"/>
          </a:p>
        </p:txBody>
      </p:sp>
      <p:sp>
        <p:nvSpPr>
          <p:cNvPr id="2" name="Title 1"/>
          <p:cNvSpPr>
            <a:spLocks noGrp="1"/>
          </p:cNvSpPr>
          <p:nvPr>
            <p:ph type="title"/>
          </p:nvPr>
        </p:nvSpPr>
        <p:spPr/>
        <p:txBody>
          <a:bodyPr>
            <a:normAutofit fontScale="90000"/>
          </a:bodyPr>
          <a:lstStyle/>
          <a:p>
            <a:r>
              <a:rPr lang="en-US" sz="2700" dirty="0"/>
              <a:t>Al -Jazeera  (</a:t>
            </a:r>
            <a:r>
              <a:rPr lang="en-US" sz="2700" dirty="0" smtClean="0"/>
              <a:t>English</a:t>
            </a:r>
            <a:r>
              <a:rPr lang="en-US" sz="2700" dirty="0"/>
              <a:t>) </a:t>
            </a:r>
            <a:r>
              <a:rPr lang="en-US" sz="2700" dirty="0" smtClean="0"/>
              <a:t>from </a:t>
            </a:r>
            <a:r>
              <a:rPr lang="en-US" sz="2700" b="0" dirty="0" smtClean="0">
                <a:effectLst/>
              </a:rPr>
              <a:t>November </a:t>
            </a:r>
            <a:r>
              <a:rPr lang="en-US" sz="2700" b="0" dirty="0">
                <a:effectLst/>
              </a:rPr>
              <a:t>1, </a:t>
            </a:r>
            <a:r>
              <a:rPr lang="en-US" sz="2700" b="0" dirty="0" smtClean="0">
                <a:effectLst/>
              </a:rPr>
              <a:t>1996 to onward </a:t>
            </a: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31432943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The channel aims to give voice to untold stories, promote debate, and challenge established perceptions. </a:t>
            </a:r>
          </a:p>
          <a:p>
            <a:pPr algn="just"/>
            <a:r>
              <a:rPr lang="en-US" dirty="0"/>
              <a:t>With broadcasting centers in Doha, Kuala Lumpur, London and </a:t>
            </a:r>
          </a:p>
          <a:p>
            <a:pPr algn="just"/>
            <a:r>
              <a:rPr lang="en-US" dirty="0"/>
              <a:t>Washington DC and supporting bureaus worldwide</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2965507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dirty="0"/>
              <a:t>The </a:t>
            </a:r>
            <a:r>
              <a:rPr lang="en-US" b="1" dirty="0"/>
              <a:t>Cable News Network</a:t>
            </a:r>
            <a:r>
              <a:rPr lang="en-US" dirty="0"/>
              <a:t> (</a:t>
            </a:r>
            <a:r>
              <a:rPr lang="en-US" b="1" dirty="0"/>
              <a:t>CNN</a:t>
            </a:r>
            <a:r>
              <a:rPr lang="en-US" dirty="0"/>
              <a:t>) is an </a:t>
            </a:r>
            <a:r>
              <a:rPr lang="en-US" dirty="0">
                <a:hlinkClick r:id="rId2" tooltip="United States"/>
              </a:rPr>
              <a:t>American</a:t>
            </a:r>
            <a:r>
              <a:rPr lang="en-US" dirty="0"/>
              <a:t> </a:t>
            </a:r>
            <a:r>
              <a:rPr lang="en-US" dirty="0">
                <a:hlinkClick r:id="rId3" tooltip="Cable television"/>
              </a:rPr>
              <a:t>basic cable</a:t>
            </a:r>
            <a:r>
              <a:rPr lang="en-US" dirty="0"/>
              <a:t> and </a:t>
            </a:r>
            <a:r>
              <a:rPr lang="en-US" dirty="0">
                <a:hlinkClick r:id="rId4" tooltip="Satellite television"/>
              </a:rPr>
              <a:t>satellite television</a:t>
            </a:r>
            <a:r>
              <a:rPr lang="en-US" dirty="0"/>
              <a:t> channel that is owned by the </a:t>
            </a:r>
            <a:r>
              <a:rPr lang="en-US" dirty="0">
                <a:hlinkClick r:id="rId5" tooltip="Turner Broadcasting System"/>
              </a:rPr>
              <a:t>Turner Broadcasting System</a:t>
            </a:r>
            <a:r>
              <a:rPr lang="en-US" dirty="0"/>
              <a:t> division of </a:t>
            </a:r>
            <a:r>
              <a:rPr lang="en-US" dirty="0">
                <a:hlinkClick r:id="rId6" tooltip="Time Warner"/>
              </a:rPr>
              <a:t>Time Warner</a:t>
            </a:r>
            <a:r>
              <a:rPr lang="en-US" dirty="0" smtClean="0"/>
              <a:t>.</a:t>
            </a:r>
            <a:endParaRPr lang="en-US" baseline="30000" dirty="0"/>
          </a:p>
          <a:p>
            <a:pPr algn="just"/>
            <a:r>
              <a:rPr lang="en-US" dirty="0"/>
              <a:t> It was founded in 1980 by American </a:t>
            </a:r>
            <a:r>
              <a:rPr lang="en-US" dirty="0">
                <a:hlinkClick r:id="rId7" tooltip="Media proprietor"/>
              </a:rPr>
              <a:t>media proprietor</a:t>
            </a:r>
            <a:r>
              <a:rPr lang="en-US" dirty="0"/>
              <a:t> </a:t>
            </a:r>
            <a:r>
              <a:rPr lang="en-US" dirty="0">
                <a:hlinkClick r:id="rId8" tooltip="Ted Turner"/>
              </a:rPr>
              <a:t>Ted Turner</a:t>
            </a:r>
            <a:r>
              <a:rPr lang="en-US" dirty="0"/>
              <a:t> as a </a:t>
            </a:r>
            <a:r>
              <a:rPr lang="en-US" dirty="0">
                <a:hlinkClick r:id="rId9" tooltip="United States cable news"/>
              </a:rPr>
              <a:t>24-hour cable news</a:t>
            </a:r>
            <a:r>
              <a:rPr lang="en-US" dirty="0"/>
              <a:t> </a:t>
            </a:r>
            <a:r>
              <a:rPr lang="en-US" dirty="0" smtClean="0"/>
              <a:t>channel,</a:t>
            </a:r>
            <a:r>
              <a:rPr lang="en-US" baseline="30000" dirty="0"/>
              <a:t> </a:t>
            </a:r>
            <a:r>
              <a:rPr lang="en-US" dirty="0" smtClean="0"/>
              <a:t>however </a:t>
            </a:r>
            <a:r>
              <a:rPr lang="en-US" dirty="0"/>
              <a:t>by April 2016, a CNN executive officially described the channel as "no longer a TV news network" and instead as "a 24-hour global multiplatform network</a:t>
            </a:r>
            <a:r>
              <a:rPr lang="en-US" dirty="0" smtClean="0"/>
              <a:t>.“</a:t>
            </a:r>
          </a:p>
          <a:p>
            <a:pPr algn="just"/>
            <a:r>
              <a:rPr lang="en-US" dirty="0"/>
              <a:t> Upon its launch, CNN was the first television channel to provide </a:t>
            </a:r>
            <a:r>
              <a:rPr lang="en-US" dirty="0">
                <a:hlinkClick r:id="rId10" tooltip="24-hour news cycle"/>
              </a:rPr>
              <a:t>24-hour</a:t>
            </a:r>
            <a:r>
              <a:rPr lang="en-US" dirty="0"/>
              <a:t> </a:t>
            </a:r>
            <a:r>
              <a:rPr lang="en-US" dirty="0" smtClean="0">
                <a:hlinkClick r:id="rId11" tooltip="Television news"/>
              </a:rPr>
              <a:t>news</a:t>
            </a:r>
            <a:r>
              <a:rPr lang="en-US" dirty="0" smtClean="0"/>
              <a:t> coverage,</a:t>
            </a:r>
            <a:r>
              <a:rPr lang="en-US" dirty="0"/>
              <a:t> and was the first all-news television channel in the United States</a:t>
            </a:r>
            <a:r>
              <a:rPr lang="en-US" dirty="0" smtClean="0"/>
              <a:t>.</a:t>
            </a:r>
            <a:endParaRPr lang="en-US" dirty="0"/>
          </a:p>
        </p:txBody>
      </p:sp>
      <p:sp>
        <p:nvSpPr>
          <p:cNvPr id="2" name="Title 1"/>
          <p:cNvSpPr>
            <a:spLocks noGrp="1"/>
          </p:cNvSpPr>
          <p:nvPr>
            <p:ph type="title"/>
          </p:nvPr>
        </p:nvSpPr>
        <p:spPr/>
        <p:txBody>
          <a:bodyPr>
            <a:normAutofit fontScale="90000"/>
          </a:bodyPr>
          <a:lstStyle/>
          <a:p>
            <a:r>
              <a:rPr lang="en-US" sz="3100" dirty="0" smtClean="0"/>
              <a:t>CNN </a:t>
            </a:r>
            <a:r>
              <a:rPr lang="en-US" sz="3100" b="0" dirty="0">
                <a:effectLst/>
              </a:rPr>
              <a:t>1980, Atlanta, Georgia, United States</a:t>
            </a: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3178756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a:t>While the news channel has numerous </a:t>
            </a:r>
            <a:r>
              <a:rPr lang="en-US" dirty="0">
                <a:hlinkClick r:id="rId3" tooltip="Affiliate"/>
              </a:rPr>
              <a:t>affiliates</a:t>
            </a:r>
            <a:r>
              <a:rPr lang="en-US" dirty="0"/>
              <a:t>, CNN primarily broadcasts from the </a:t>
            </a:r>
            <a:r>
              <a:rPr lang="en-US" dirty="0">
                <a:hlinkClick r:id="rId4" tooltip="Time Warner Center"/>
              </a:rPr>
              <a:t>Time Warner Center</a:t>
            </a:r>
            <a:r>
              <a:rPr lang="en-US" dirty="0"/>
              <a:t> in </a:t>
            </a:r>
            <a:r>
              <a:rPr lang="en-US" dirty="0">
                <a:hlinkClick r:id="rId5" tooltip="New York City"/>
              </a:rPr>
              <a:t>New York City</a:t>
            </a:r>
            <a:r>
              <a:rPr lang="en-US" dirty="0"/>
              <a:t>, and studios in </a:t>
            </a:r>
            <a:r>
              <a:rPr lang="en-US" dirty="0">
                <a:hlinkClick r:id="rId6" tooltip="Washington, D.C."/>
              </a:rPr>
              <a:t>Washington, D.C.</a:t>
            </a:r>
            <a:r>
              <a:rPr lang="en-US" dirty="0"/>
              <a:t> and </a:t>
            </a:r>
            <a:r>
              <a:rPr lang="en-US" dirty="0">
                <a:hlinkClick r:id="rId7" tooltip="Los Angeles"/>
              </a:rPr>
              <a:t>Los Angeles</a:t>
            </a:r>
            <a:r>
              <a:rPr lang="en-US" dirty="0"/>
              <a:t>, its headquarters at the </a:t>
            </a:r>
            <a:r>
              <a:rPr lang="en-US" dirty="0">
                <a:hlinkClick r:id="rId8" tooltip="CNN Center"/>
              </a:rPr>
              <a:t>CNN Center</a:t>
            </a:r>
            <a:r>
              <a:rPr lang="en-US" dirty="0"/>
              <a:t> in </a:t>
            </a:r>
            <a:r>
              <a:rPr lang="en-US" dirty="0">
                <a:hlinkClick r:id="rId9" tooltip="Atlanta"/>
              </a:rPr>
              <a:t>Atlanta</a:t>
            </a:r>
            <a:r>
              <a:rPr lang="en-US" dirty="0"/>
              <a:t> is only used for weekend programming. CNN is sometimes referred to as </a:t>
            </a:r>
            <a:r>
              <a:rPr lang="en-US" b="1" dirty="0"/>
              <a:t>CNN/U.S.</a:t>
            </a:r>
            <a:r>
              <a:rPr lang="en-US" dirty="0"/>
              <a:t> to distinguish the American channel from its international sister network, </a:t>
            </a:r>
            <a:r>
              <a:rPr lang="en-US" dirty="0">
                <a:hlinkClick r:id="rId10" tooltip="CNN International"/>
              </a:rPr>
              <a:t>CNN International</a:t>
            </a:r>
            <a:r>
              <a:rPr lang="en-US" dirty="0"/>
              <a:t>. </a:t>
            </a:r>
            <a:endParaRPr lang="en-US" dirty="0" smtClean="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3331432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dirty="0"/>
              <a:t>As of August 2010, CNN is available in over 100 million U.S. households.</a:t>
            </a:r>
            <a:r>
              <a:rPr lang="en-US" baseline="30000" dirty="0"/>
              <a:t> </a:t>
            </a:r>
            <a:r>
              <a:rPr lang="en-US" dirty="0"/>
              <a:t>Broadcast coverage of the U.S. channel extends to over 890,000 American hotel rooms, as well as carriage on cable and satellite providers throughout </a:t>
            </a:r>
            <a:r>
              <a:rPr lang="en-US" dirty="0">
                <a:hlinkClick r:id="rId2" tooltip="Canada"/>
              </a:rPr>
              <a:t>Canada</a:t>
            </a:r>
            <a:r>
              <a:rPr lang="en-US" dirty="0"/>
              <a:t>. Globally, CNN programming airs through CNN International, which can be seen by viewers in over 212 countries and territories.</a:t>
            </a:r>
          </a:p>
          <a:p>
            <a:pPr algn="just"/>
            <a:r>
              <a:rPr lang="en-US" dirty="0"/>
              <a:t>As of February 2015, CNN is available to approximately 96,289,000 cable, satellite, and </a:t>
            </a:r>
            <a:r>
              <a:rPr lang="en-US" dirty="0" err="1"/>
              <a:t>telco</a:t>
            </a:r>
            <a:r>
              <a:rPr lang="en-US" dirty="0"/>
              <a:t> television households (82.7% of households with at least one television set) in the United States.</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4061901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b="1" dirty="0"/>
              <a:t>Early </a:t>
            </a:r>
            <a:r>
              <a:rPr lang="en-US" b="1" dirty="0" smtClean="0"/>
              <a:t>history</a:t>
            </a:r>
            <a:endParaRPr lang="en-US" i="1" dirty="0"/>
          </a:p>
          <a:p>
            <a:pPr algn="just"/>
            <a:r>
              <a:rPr lang="en-US" dirty="0"/>
              <a:t>The Cable News Network was launched at 5:00 p.m. </a:t>
            </a:r>
            <a:r>
              <a:rPr lang="en-US" dirty="0">
                <a:hlinkClick r:id="rId2" tooltip="Eastern Time Zone"/>
              </a:rPr>
              <a:t>Eastern Time</a:t>
            </a:r>
            <a:r>
              <a:rPr lang="en-US" dirty="0"/>
              <a:t> on June 1, 1980. </a:t>
            </a:r>
            <a:r>
              <a:rPr lang="en-US" dirty="0" smtClean="0">
                <a:hlinkClick r:id="rId3" tooltip="Burt Reinhardt"/>
              </a:rPr>
              <a:t>Burt </a:t>
            </a:r>
            <a:r>
              <a:rPr lang="en-US" dirty="0">
                <a:hlinkClick r:id="rId3" tooltip="Burt Reinhardt"/>
              </a:rPr>
              <a:t>Reinhardt</a:t>
            </a:r>
            <a:r>
              <a:rPr lang="en-US" dirty="0"/>
              <a:t>, the executive vice president of CNN at its launch, hired most of the channel's first 200 employees, including the network's first </a:t>
            </a:r>
            <a:r>
              <a:rPr lang="en-US" dirty="0">
                <a:hlinkClick r:id="rId4" tooltip="News presenter"/>
              </a:rPr>
              <a:t>news anchor</a:t>
            </a:r>
            <a:r>
              <a:rPr lang="en-US" dirty="0"/>
              <a:t>, </a:t>
            </a:r>
            <a:r>
              <a:rPr lang="en-US" dirty="0">
                <a:hlinkClick r:id="rId5" tooltip="Bernard Shaw (journalist)"/>
              </a:rPr>
              <a:t>Bernard Shaw</a:t>
            </a:r>
            <a:r>
              <a:rPr lang="en-US" dirty="0" smtClean="0"/>
              <a:t>.</a:t>
            </a:r>
            <a:endParaRPr lang="en-US" dirty="0"/>
          </a:p>
          <a:p>
            <a:pPr algn="just"/>
            <a:r>
              <a:rPr lang="en-US" dirty="0"/>
              <a:t>Since its debut, CNN has expanded its reach to a number of cable and satellite television providers, several websites, and specialized closed-circuit channels (such as </a:t>
            </a:r>
            <a:r>
              <a:rPr lang="en-US" dirty="0">
                <a:hlinkClick r:id="rId6" tooltip="CNN Airport"/>
              </a:rPr>
              <a:t>CNN Airport</a:t>
            </a:r>
            <a:r>
              <a:rPr lang="en-US" dirty="0" smtClean="0"/>
              <a:t>).</a:t>
            </a:r>
          </a:p>
          <a:p>
            <a:pPr algn="just"/>
            <a:r>
              <a:rPr lang="en-US" dirty="0" smtClean="0"/>
              <a:t> </a:t>
            </a:r>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3455479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a:t>The company has 36 bureaus (10 domestic, 26 international), more than 900 affiliated local stations (which also receive news and features content via the video newswire service </a:t>
            </a:r>
            <a:r>
              <a:rPr lang="en-US" dirty="0">
                <a:hlinkClick r:id="rId2" tooltip="CNN Newsource"/>
              </a:rPr>
              <a:t>CNN </a:t>
            </a:r>
            <a:r>
              <a:rPr lang="en-US" dirty="0" err="1">
                <a:hlinkClick r:id="rId2" tooltip="CNN Newsource"/>
              </a:rPr>
              <a:t>Newsource</a:t>
            </a:r>
            <a:r>
              <a:rPr lang="en-US" dirty="0"/>
              <a:t>), and several regional and foreign-language networks around the world. The channel's success made a bona-fide mogul of founder Ted Turner and set the stage for conglomerate Time Warner's eventual acquisition of the </a:t>
            </a:r>
            <a:r>
              <a:rPr lang="en-US" dirty="0">
                <a:hlinkClick r:id="rId3" tooltip="Turner Broadcasting System"/>
              </a:rPr>
              <a:t>Turner Broadcasting System</a:t>
            </a:r>
            <a:r>
              <a:rPr lang="en-US" dirty="0"/>
              <a:t> in 1996.</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3528922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A companion channel, </a:t>
            </a:r>
            <a:r>
              <a:rPr lang="en-US" dirty="0">
                <a:hlinkClick r:id="rId2" tooltip="HLN (TV channel)"/>
              </a:rPr>
              <a:t>CNN2</a:t>
            </a:r>
            <a:r>
              <a:rPr lang="en-US" dirty="0"/>
              <a:t>, was launched on January 1, 1982 and featured a continuous 24-hour cycle of 30-minute news broadcasts. The channel, which later became known as CNN Headline News and is now known as simply HLN, eventually focused on live news coverage supplemented by personality-based programs during the evening and primetime hours.</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198364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r>
              <a:rPr lang="en-US" dirty="0"/>
              <a:t>Specialized channels</a:t>
            </a:r>
          </a:p>
          <a:p>
            <a:r>
              <a:rPr lang="en-US" dirty="0" smtClean="0"/>
              <a:t>Over </a:t>
            </a:r>
            <a:r>
              <a:rPr lang="en-US" dirty="0"/>
              <a:t>the years, CNN has launched spin-off networks in the United States and other countries. Channels that currently operate as of </a:t>
            </a:r>
            <a:r>
              <a:rPr lang="en-US" dirty="0" smtClean="0"/>
              <a:t>2014 include</a:t>
            </a:r>
            <a:r>
              <a:rPr lang="en-US" dirty="0"/>
              <a:t>:</a:t>
            </a:r>
          </a:p>
          <a:p>
            <a:r>
              <a:rPr lang="en-US" dirty="0">
                <a:hlinkClick r:id="rId2" tooltip="CNN Airport"/>
              </a:rPr>
              <a:t>CNN Airport</a:t>
            </a:r>
            <a:endParaRPr lang="en-US" dirty="0"/>
          </a:p>
          <a:p>
            <a:r>
              <a:rPr lang="en-US" dirty="0">
                <a:hlinkClick r:id="rId3" tooltip="CNN Chile"/>
              </a:rPr>
              <a:t>CNN Chile</a:t>
            </a:r>
            <a:r>
              <a:rPr lang="en-US" dirty="0"/>
              <a:t> – a Chilean news channel that launched on December 4, 2008.</a:t>
            </a:r>
          </a:p>
          <a:p>
            <a:r>
              <a:rPr lang="en-US" dirty="0">
                <a:hlinkClick r:id="rId4" tooltip="CNN en Español"/>
              </a:rPr>
              <a:t>CNN en </a:t>
            </a:r>
            <a:r>
              <a:rPr lang="en-US" dirty="0" err="1">
                <a:hlinkClick r:id="rId4" tooltip="CNN en Español"/>
              </a:rPr>
              <a:t>Español</a:t>
            </a:r>
            <a:endParaRPr lang="en-US" dirty="0"/>
          </a:p>
          <a:p>
            <a:r>
              <a:rPr lang="en-US" dirty="0">
                <a:hlinkClick r:id="rId5" tooltip="CNN International"/>
              </a:rPr>
              <a:t>CNN International</a:t>
            </a:r>
            <a:endParaRPr lang="en-US" dirty="0"/>
          </a:p>
          <a:p>
            <a:r>
              <a:rPr lang="en-US" dirty="0">
                <a:hlinkClick r:id="rId6" tooltip="CNN TÜRK"/>
              </a:rPr>
              <a:t>CNN TÜRK</a:t>
            </a:r>
            <a:r>
              <a:rPr lang="en-US" dirty="0"/>
              <a:t> – a Turkish media outlet.</a:t>
            </a:r>
          </a:p>
          <a:p>
            <a:r>
              <a:rPr lang="en-US" dirty="0">
                <a:hlinkClick r:id="rId7" tooltip="CNN-IBN"/>
              </a:rPr>
              <a:t>CNN-IBN</a:t>
            </a:r>
            <a:r>
              <a:rPr lang="en-US" dirty="0"/>
              <a:t> – an Indian news channel.</a:t>
            </a:r>
          </a:p>
          <a:p>
            <a:r>
              <a:rPr lang="en-US" dirty="0">
                <a:hlinkClick r:id="rId8" tooltip="CNN Indonesia"/>
              </a:rPr>
              <a:t>CNN Indonesia</a:t>
            </a:r>
            <a:r>
              <a:rPr lang="en-US" dirty="0"/>
              <a:t> – an Indonesian news channel that launched on August 17, 2015. (co-owned with </a:t>
            </a:r>
            <a:r>
              <a:rPr lang="en-US" dirty="0">
                <a:hlinkClick r:id="rId9" tooltip="Trans Corp"/>
              </a:rPr>
              <a:t>Trans Corp</a:t>
            </a:r>
            <a:r>
              <a:rPr lang="en-US" dirty="0"/>
              <a:t>)</a:t>
            </a:r>
          </a:p>
          <a:p>
            <a:r>
              <a:rPr lang="en-US" dirty="0" err="1">
                <a:hlinkClick r:id="rId10" tooltip="CNNj"/>
              </a:rPr>
              <a:t>CNNj</a:t>
            </a:r>
            <a:r>
              <a:rPr lang="en-US" dirty="0"/>
              <a:t> – a Japanese news outlet.</a:t>
            </a:r>
          </a:p>
          <a:p>
            <a:r>
              <a:rPr lang="en-US" dirty="0">
                <a:hlinkClick r:id="rId11" tooltip="CNN Philippines"/>
              </a:rPr>
              <a:t>CNN Philippines</a:t>
            </a:r>
            <a:r>
              <a:rPr lang="en-US" dirty="0"/>
              <a:t> – a Filipino news channel launched on March 16, 2015.</a:t>
            </a:r>
          </a:p>
          <a:p>
            <a:r>
              <a:rPr lang="en-US" dirty="0">
                <a:hlinkClick r:id="rId12" tooltip="HLN (TV channel)"/>
              </a:rPr>
              <a:t>HLN</a:t>
            </a:r>
            <a:endParaRPr lang="en-US" dirty="0"/>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52746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a:t>The </a:t>
            </a:r>
            <a:r>
              <a:rPr lang="en-US" b="1" dirty="0"/>
              <a:t>British Broadcasting Corporation</a:t>
            </a:r>
            <a:r>
              <a:rPr lang="en-US" dirty="0"/>
              <a:t> (</a:t>
            </a:r>
            <a:r>
              <a:rPr lang="en-US" b="1" dirty="0"/>
              <a:t>BBC</a:t>
            </a:r>
            <a:r>
              <a:rPr lang="en-US" dirty="0"/>
              <a:t>) is a British </a:t>
            </a:r>
            <a:r>
              <a:rPr lang="en-US" dirty="0">
                <a:hlinkClick r:id="rId2" tooltip="Public service broadcaster"/>
              </a:rPr>
              <a:t>public service broadcaster</a:t>
            </a:r>
            <a:r>
              <a:rPr lang="en-US" dirty="0"/>
              <a:t>. </a:t>
            </a:r>
            <a:endParaRPr lang="en-US" dirty="0" smtClean="0"/>
          </a:p>
          <a:p>
            <a:pPr algn="just"/>
            <a:r>
              <a:rPr lang="en-US" dirty="0" smtClean="0"/>
              <a:t>It </a:t>
            </a:r>
            <a:r>
              <a:rPr lang="en-US" dirty="0"/>
              <a:t>is headquartered at </a:t>
            </a:r>
            <a:r>
              <a:rPr lang="en-US" dirty="0">
                <a:hlinkClick r:id="rId3" tooltip="Broadcasting House"/>
              </a:rPr>
              <a:t>Broadcasting House</a:t>
            </a:r>
            <a:r>
              <a:rPr lang="en-US" dirty="0"/>
              <a:t> </a:t>
            </a:r>
            <a:r>
              <a:rPr lang="en-US" dirty="0" smtClean="0"/>
              <a:t>in </a:t>
            </a:r>
            <a:r>
              <a:rPr lang="en-US" dirty="0" smtClean="0">
                <a:hlinkClick r:id="rId4" tooltip="London"/>
              </a:rPr>
              <a:t>London</a:t>
            </a:r>
            <a:r>
              <a:rPr lang="en-US" dirty="0"/>
              <a:t>, and is the world's oldest national broadcasting </a:t>
            </a:r>
            <a:r>
              <a:rPr lang="en-US" dirty="0" smtClean="0"/>
              <a:t>organization</a:t>
            </a:r>
            <a:r>
              <a:rPr lang="en-US" dirty="0"/>
              <a:t> and the largest </a:t>
            </a:r>
            <a:r>
              <a:rPr lang="en-US" dirty="0">
                <a:hlinkClick r:id="rId5" tooltip="Broadcasting"/>
              </a:rPr>
              <a:t>broadcaster</a:t>
            </a:r>
            <a:r>
              <a:rPr lang="en-US" dirty="0"/>
              <a:t> in the world by number of employees, with over 20,950 staff in total, of whom 16,672 are in public sector </a:t>
            </a:r>
            <a:r>
              <a:rPr lang="en-US" dirty="0" smtClean="0"/>
              <a:t>broadcasting;</a:t>
            </a:r>
            <a:r>
              <a:rPr lang="en-US" baseline="30000" dirty="0"/>
              <a:t> </a:t>
            </a:r>
            <a:r>
              <a:rPr lang="en-US" dirty="0" smtClean="0"/>
              <a:t>including </a:t>
            </a:r>
            <a:r>
              <a:rPr lang="en-US" dirty="0"/>
              <a:t>part-time, flexible as well as fixed contract staff, the total number is 35,402</a:t>
            </a:r>
          </a:p>
        </p:txBody>
      </p:sp>
      <p:sp>
        <p:nvSpPr>
          <p:cNvPr id="2" name="Title 1"/>
          <p:cNvSpPr>
            <a:spLocks noGrp="1"/>
          </p:cNvSpPr>
          <p:nvPr>
            <p:ph type="title"/>
          </p:nvPr>
        </p:nvSpPr>
        <p:spPr/>
        <p:txBody>
          <a:bodyPr>
            <a:normAutofit/>
          </a:bodyPr>
          <a:lstStyle/>
          <a:p>
            <a:r>
              <a:rPr lang="en-US" sz="2800" b="1" dirty="0" smtClean="0"/>
              <a:t>BBC </a:t>
            </a:r>
            <a:br>
              <a:rPr lang="en-US" sz="2800" b="1" dirty="0" smtClean="0"/>
            </a:br>
            <a:r>
              <a:rPr lang="en-US" sz="2800" b="0" dirty="0" smtClean="0">
                <a:effectLst/>
              </a:rPr>
              <a:t>October </a:t>
            </a:r>
            <a:r>
              <a:rPr lang="en-US" sz="2800" b="0" dirty="0">
                <a:effectLst/>
              </a:rPr>
              <a:t>18, 1922, London, United Kingdom</a:t>
            </a:r>
            <a:r>
              <a:rPr lang="en-US" sz="2800" b="1" dirty="0" smtClean="0"/>
              <a:t> </a:t>
            </a:r>
            <a:endParaRPr lang="en-US" sz="28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8963779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265</TotalTime>
  <Words>390</Words>
  <Application>Microsoft Office PowerPoint</Application>
  <PresentationFormat>On-screen Show (4:3)</PresentationFormat>
  <Paragraphs>85</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Concourse</vt:lpstr>
      <vt:lpstr>World Media System Lecture # 4 (finals)</vt:lpstr>
      <vt:lpstr>CNN 1980, Atlanta, Georgia, United States </vt:lpstr>
      <vt:lpstr>PowerPoint Presentation</vt:lpstr>
      <vt:lpstr>PowerPoint Presentation</vt:lpstr>
      <vt:lpstr>PowerPoint Presentation</vt:lpstr>
      <vt:lpstr>PowerPoint Presentation</vt:lpstr>
      <vt:lpstr>PowerPoint Presentation</vt:lpstr>
      <vt:lpstr>PowerPoint Presentation</vt:lpstr>
      <vt:lpstr>BBC  October 18, 1922, London, United Kingdom </vt:lpstr>
      <vt:lpstr>Services </vt:lpstr>
      <vt:lpstr>PowerPoint Presentation</vt:lpstr>
      <vt:lpstr>PowerPoint Presentation</vt:lpstr>
      <vt:lpstr>PowerPoint Presentation</vt:lpstr>
      <vt:lpstr>PowerPoint Presentation</vt:lpstr>
      <vt:lpstr>PowerPoint Presentation</vt:lpstr>
      <vt:lpstr>Deutsche Wel le  (VOG)  3rd May 1953 to till date </vt:lpstr>
      <vt:lpstr>Voice of America (1942 - ) </vt:lpstr>
      <vt:lpstr>Al -Jazeera  (English) from November 1, 1996 to onward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Media System Lecture # 4 (finals)</dc:title>
  <dc:creator>Dua Computers</dc:creator>
  <cp:lastModifiedBy>Dua Computers</cp:lastModifiedBy>
  <cp:revision>19</cp:revision>
  <dcterms:created xsi:type="dcterms:W3CDTF">2006-08-16T00:00:00Z</dcterms:created>
  <dcterms:modified xsi:type="dcterms:W3CDTF">2016-05-19T17:51:07Z</dcterms:modified>
</cp:coreProperties>
</file>